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21599525" cy="3060065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6969"/>
    <a:srgbClr val="CA8E8E"/>
    <a:srgbClr val="870000"/>
    <a:srgbClr val="E60000"/>
    <a:srgbClr val="A80000"/>
    <a:srgbClr val="5A8EBD"/>
    <a:srgbClr val="5B9BD5"/>
    <a:srgbClr val="6984AB"/>
    <a:srgbClr val="EE703E"/>
    <a:srgbClr val="F6B3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3B2763-56F3-4AD1-B355-D27D37D41421}" v="32" dt="2021-04-14T16:42:56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5" autoAdjust="0"/>
    <p:restoredTop sz="94291" autoAdjust="0"/>
  </p:normalViewPr>
  <p:slideViewPr>
    <p:cSldViewPr snapToGrid="0">
      <p:cViewPr>
        <p:scale>
          <a:sx n="42" d="100"/>
          <a:sy n="42" d="100"/>
        </p:scale>
        <p:origin x="1248" y="-4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755"/>
          </a:xfrm>
          <a:prstGeom prst="rect">
            <a:avLst/>
          </a:prstGeom>
        </p:spPr>
        <p:txBody>
          <a:bodyPr vert="horz" lIns="96603" tIns="48302" rIns="96603" bIns="48302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1" cy="502755"/>
          </a:xfrm>
          <a:prstGeom prst="rect">
            <a:avLst/>
          </a:prstGeom>
        </p:spPr>
        <p:txBody>
          <a:bodyPr vert="horz" lIns="96603" tIns="48302" rIns="96603" bIns="48302" rtlCol="0"/>
          <a:lstStyle>
            <a:lvl1pPr algn="r">
              <a:defRPr sz="1300"/>
            </a:lvl1pPr>
          </a:lstStyle>
          <a:p>
            <a:fld id="{A0B3CEE3-3B83-4E49-B74A-8B233062F63E}" type="datetimeFigureOut">
              <a:rPr lang="it-IT" smtClean="0"/>
              <a:t>14/04/2021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51075" y="1252538"/>
            <a:ext cx="23860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3" tIns="48302" rIns="96603" bIns="4830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6603" tIns="48302" rIns="96603" bIns="48302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1" cy="502755"/>
          </a:xfrm>
          <a:prstGeom prst="rect">
            <a:avLst/>
          </a:prstGeom>
        </p:spPr>
        <p:txBody>
          <a:bodyPr vert="horz" lIns="96603" tIns="48302" rIns="96603" bIns="48302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1700" y="9517547"/>
            <a:ext cx="2984871" cy="502755"/>
          </a:xfrm>
          <a:prstGeom prst="rect">
            <a:avLst/>
          </a:prstGeom>
        </p:spPr>
        <p:txBody>
          <a:bodyPr vert="horz" lIns="96603" tIns="48302" rIns="96603" bIns="48302" rtlCol="0" anchor="b"/>
          <a:lstStyle>
            <a:lvl1pPr algn="r">
              <a:defRPr sz="1300"/>
            </a:lvl1pPr>
          </a:lstStyle>
          <a:p>
            <a:fld id="{0C08C4B7-9F21-40F6-8314-0716FA8E9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3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6011" rtl="0" eaLnBrk="1" latinLnBrk="0" hangingPunct="1">
      <a:defRPr sz="1007" kern="1200">
        <a:solidFill>
          <a:schemeClr val="tx1"/>
        </a:solidFill>
        <a:latin typeface="+mn-lt"/>
        <a:ea typeface="+mn-ea"/>
        <a:cs typeface="+mn-cs"/>
      </a:defRPr>
    </a:lvl1pPr>
    <a:lvl2pPr marL="383005" algn="l" defTabSz="766011" rtl="0" eaLnBrk="1" latinLnBrk="0" hangingPunct="1">
      <a:defRPr sz="1007" kern="1200">
        <a:solidFill>
          <a:schemeClr val="tx1"/>
        </a:solidFill>
        <a:latin typeface="+mn-lt"/>
        <a:ea typeface="+mn-ea"/>
        <a:cs typeface="+mn-cs"/>
      </a:defRPr>
    </a:lvl2pPr>
    <a:lvl3pPr marL="766011" algn="l" defTabSz="766011" rtl="0" eaLnBrk="1" latinLnBrk="0" hangingPunct="1">
      <a:defRPr sz="1007" kern="1200">
        <a:solidFill>
          <a:schemeClr val="tx1"/>
        </a:solidFill>
        <a:latin typeface="+mn-lt"/>
        <a:ea typeface="+mn-ea"/>
        <a:cs typeface="+mn-cs"/>
      </a:defRPr>
    </a:lvl3pPr>
    <a:lvl4pPr marL="1149016" algn="l" defTabSz="766011" rtl="0" eaLnBrk="1" latinLnBrk="0" hangingPunct="1">
      <a:defRPr sz="1007" kern="1200">
        <a:solidFill>
          <a:schemeClr val="tx1"/>
        </a:solidFill>
        <a:latin typeface="+mn-lt"/>
        <a:ea typeface="+mn-ea"/>
        <a:cs typeface="+mn-cs"/>
      </a:defRPr>
    </a:lvl4pPr>
    <a:lvl5pPr marL="1532022" algn="l" defTabSz="766011" rtl="0" eaLnBrk="1" latinLnBrk="0" hangingPunct="1">
      <a:defRPr sz="1007" kern="1200">
        <a:solidFill>
          <a:schemeClr val="tx1"/>
        </a:solidFill>
        <a:latin typeface="+mn-lt"/>
        <a:ea typeface="+mn-ea"/>
        <a:cs typeface="+mn-cs"/>
      </a:defRPr>
    </a:lvl5pPr>
    <a:lvl6pPr marL="1915027" algn="l" defTabSz="766011" rtl="0" eaLnBrk="1" latinLnBrk="0" hangingPunct="1">
      <a:defRPr sz="1007" kern="1200">
        <a:solidFill>
          <a:schemeClr val="tx1"/>
        </a:solidFill>
        <a:latin typeface="+mn-lt"/>
        <a:ea typeface="+mn-ea"/>
        <a:cs typeface="+mn-cs"/>
      </a:defRPr>
    </a:lvl6pPr>
    <a:lvl7pPr marL="2298033" algn="l" defTabSz="766011" rtl="0" eaLnBrk="1" latinLnBrk="0" hangingPunct="1">
      <a:defRPr sz="1007" kern="1200">
        <a:solidFill>
          <a:schemeClr val="tx1"/>
        </a:solidFill>
        <a:latin typeface="+mn-lt"/>
        <a:ea typeface="+mn-ea"/>
        <a:cs typeface="+mn-cs"/>
      </a:defRPr>
    </a:lvl7pPr>
    <a:lvl8pPr marL="2681038" algn="l" defTabSz="766011" rtl="0" eaLnBrk="1" latinLnBrk="0" hangingPunct="1">
      <a:defRPr sz="1007" kern="1200">
        <a:solidFill>
          <a:schemeClr val="tx1"/>
        </a:solidFill>
        <a:latin typeface="+mn-lt"/>
        <a:ea typeface="+mn-ea"/>
        <a:cs typeface="+mn-cs"/>
      </a:defRPr>
    </a:lvl8pPr>
    <a:lvl9pPr marL="3064044" algn="l" defTabSz="766011" rtl="0" eaLnBrk="1" latinLnBrk="0" hangingPunct="1">
      <a:defRPr sz="10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49488" y="1250950"/>
            <a:ext cx="2389187" cy="33845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8C4B7-9F21-40F6-8314-0716FA8E933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09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008025"/>
            <a:ext cx="18359596" cy="10653560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6072427"/>
            <a:ext cx="16199644" cy="7388071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FD97-E6CA-4440-B198-B8F0C5DEA8C6}" type="datetimeFigureOut">
              <a:rPr lang="it-IT" smtClean="0"/>
              <a:t>14/04/2021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B5B4-97A8-4747-B1F1-CA7896BE8A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34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FD97-E6CA-4440-B198-B8F0C5DEA8C6}" type="datetimeFigureOut">
              <a:rPr lang="it-IT" smtClean="0"/>
              <a:t>14/04/2021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B5B4-97A8-4747-B1F1-CA7896BE8A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62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629201"/>
            <a:ext cx="4657398" cy="2593263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629201"/>
            <a:ext cx="13702199" cy="2593263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FD97-E6CA-4440-B198-B8F0C5DEA8C6}" type="datetimeFigureOut">
              <a:rPr lang="it-IT" smtClean="0"/>
              <a:t>14/04/2021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B5B4-97A8-4747-B1F1-CA7896BE8A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32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FD97-E6CA-4440-B198-B8F0C5DEA8C6}" type="datetimeFigureOut">
              <a:rPr lang="it-IT" smtClean="0"/>
              <a:t>14/04/2021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B5B4-97A8-4747-B1F1-CA7896BE8A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22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7628921"/>
            <a:ext cx="18629590" cy="12729018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0478361"/>
            <a:ext cx="18629590" cy="6693890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FD97-E6CA-4440-B198-B8F0C5DEA8C6}" type="datetimeFigureOut">
              <a:rPr lang="it-IT" smtClean="0"/>
              <a:t>14/04/2021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B5B4-97A8-4747-B1F1-CA7896BE8A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69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146007"/>
            <a:ext cx="9179798" cy="1941583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146007"/>
            <a:ext cx="9179798" cy="1941583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FD97-E6CA-4440-B198-B8F0C5DEA8C6}" type="datetimeFigureOut">
              <a:rPr lang="it-IT" smtClean="0"/>
              <a:t>14/04/2021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B5B4-97A8-4747-B1F1-CA7896BE8A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13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629208"/>
            <a:ext cx="18629590" cy="591471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501412"/>
            <a:ext cx="9137610" cy="3676326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177737"/>
            <a:ext cx="9137610" cy="1644076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501412"/>
            <a:ext cx="9182611" cy="3676326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177737"/>
            <a:ext cx="9182611" cy="1644076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FD97-E6CA-4440-B198-B8F0C5DEA8C6}" type="datetimeFigureOut">
              <a:rPr lang="it-IT" smtClean="0"/>
              <a:t>14/04/2021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B5B4-97A8-4747-B1F1-CA7896BE8A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54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FD97-E6CA-4440-B198-B8F0C5DEA8C6}" type="datetimeFigureOut">
              <a:rPr lang="it-IT" smtClean="0"/>
              <a:t>14/04/2021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B5B4-97A8-4747-B1F1-CA7896BE8A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89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FD97-E6CA-4440-B198-B8F0C5DEA8C6}" type="datetimeFigureOut">
              <a:rPr lang="it-IT" smtClean="0"/>
              <a:t>14/04/2021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B5B4-97A8-4747-B1F1-CA7896BE8A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59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040043"/>
            <a:ext cx="6966409" cy="7140152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405934"/>
            <a:ext cx="10934760" cy="21746295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180195"/>
            <a:ext cx="6966409" cy="1700744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FD97-E6CA-4440-B198-B8F0C5DEA8C6}" type="datetimeFigureOut">
              <a:rPr lang="it-IT" smtClean="0"/>
              <a:t>14/04/2021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B5B4-97A8-4747-B1F1-CA7896BE8A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02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040043"/>
            <a:ext cx="6966409" cy="7140152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405934"/>
            <a:ext cx="10934760" cy="21746295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180195"/>
            <a:ext cx="6966409" cy="1700744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FD97-E6CA-4440-B198-B8F0C5DEA8C6}" type="datetimeFigureOut">
              <a:rPr lang="it-IT" smtClean="0"/>
              <a:t>14/04/2021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B5B4-97A8-4747-B1F1-CA7896BE8A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37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629208"/>
            <a:ext cx="18629590" cy="5914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146007"/>
            <a:ext cx="18629590" cy="19415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28362276"/>
            <a:ext cx="4859893" cy="162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FD97-E6CA-4440-B198-B8F0C5DEA8C6}" type="datetimeFigureOut">
              <a:rPr lang="it-IT" smtClean="0"/>
              <a:t>14/04/2021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28362276"/>
            <a:ext cx="7289840" cy="162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28362276"/>
            <a:ext cx="4859893" cy="162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FB5B4-97A8-4747-B1F1-CA7896BE8A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9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19" Type="http://schemas.openxmlformats.org/officeDocument/2006/relationships/hyperlink" Target="mailto:f.tittarelli@univpm.it" TargetMode="External"/><Relationship Id="rId4" Type="http://schemas.openxmlformats.org/officeDocument/2006/relationships/image" Target="../media/image2.jp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magine 55">
            <a:extLst>
              <a:ext uri="{FF2B5EF4-FFF2-40B4-BE49-F238E27FC236}">
                <a16:creationId xmlns:a16="http://schemas.microsoft.com/office/drawing/2014/main" id="{AC0B4548-13A4-4328-A548-B6D2D750D2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7"/>
          <a:stretch/>
        </p:blipFill>
        <p:spPr>
          <a:xfrm>
            <a:off x="8511615" y="9513048"/>
            <a:ext cx="12727791" cy="5885455"/>
          </a:xfrm>
          <a:prstGeom prst="rect">
            <a:avLst/>
          </a:prstGeom>
        </p:spPr>
      </p:pic>
      <p:grpSp>
        <p:nvGrpSpPr>
          <p:cNvPr id="80" name="Gruppo 79">
            <a:extLst>
              <a:ext uri="{FF2B5EF4-FFF2-40B4-BE49-F238E27FC236}">
                <a16:creationId xmlns:a16="http://schemas.microsoft.com/office/drawing/2014/main" id="{E76A64A6-8150-46C5-82F3-F646015B3D9D}"/>
              </a:ext>
            </a:extLst>
          </p:cNvPr>
          <p:cNvGrpSpPr/>
          <p:nvPr/>
        </p:nvGrpSpPr>
        <p:grpSpPr>
          <a:xfrm>
            <a:off x="12462" y="21141220"/>
            <a:ext cx="14429380" cy="9459430"/>
            <a:chOff x="27412111" y="17924304"/>
            <a:chExt cx="14429380" cy="9459430"/>
          </a:xfrm>
        </p:grpSpPr>
        <p:sp>
          <p:nvSpPr>
            <p:cNvPr id="81" name="Triangolo rettangolo 80">
              <a:extLst>
                <a:ext uri="{FF2B5EF4-FFF2-40B4-BE49-F238E27FC236}">
                  <a16:creationId xmlns:a16="http://schemas.microsoft.com/office/drawing/2014/main" id="{87D20B35-FCD1-4FF7-BB0E-5303378D6AA7}"/>
                </a:ext>
              </a:extLst>
            </p:cNvPr>
            <p:cNvSpPr/>
            <p:nvPr/>
          </p:nvSpPr>
          <p:spPr>
            <a:xfrm>
              <a:off x="27417675" y="17924304"/>
              <a:ext cx="6218184" cy="7454694"/>
            </a:xfrm>
            <a:prstGeom prst="rtTriangle">
              <a:avLst/>
            </a:prstGeom>
            <a:solidFill>
              <a:srgbClr val="5A8E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400"/>
            </a:p>
          </p:txBody>
        </p:sp>
        <p:sp>
          <p:nvSpPr>
            <p:cNvPr id="85" name="Triangolo rettangolo 84">
              <a:extLst>
                <a:ext uri="{FF2B5EF4-FFF2-40B4-BE49-F238E27FC236}">
                  <a16:creationId xmlns:a16="http://schemas.microsoft.com/office/drawing/2014/main" id="{72DF57FC-A414-49B5-BA47-2D3648A72FB6}"/>
                </a:ext>
              </a:extLst>
            </p:cNvPr>
            <p:cNvSpPr/>
            <p:nvPr/>
          </p:nvSpPr>
          <p:spPr>
            <a:xfrm>
              <a:off x="34608527" y="19929040"/>
              <a:ext cx="7232964" cy="7454694"/>
            </a:xfrm>
            <a:prstGeom prst="rtTriangle">
              <a:avLst/>
            </a:prstGeom>
            <a:solidFill>
              <a:srgbClr val="B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400"/>
            </a:p>
          </p:txBody>
        </p:sp>
        <p:sp>
          <p:nvSpPr>
            <p:cNvPr id="87" name="Triangolo rettangolo 86">
              <a:extLst>
                <a:ext uri="{FF2B5EF4-FFF2-40B4-BE49-F238E27FC236}">
                  <a16:creationId xmlns:a16="http://schemas.microsoft.com/office/drawing/2014/main" id="{CE674314-BD18-453A-824E-65211A24492D}"/>
                </a:ext>
              </a:extLst>
            </p:cNvPr>
            <p:cNvSpPr/>
            <p:nvPr/>
          </p:nvSpPr>
          <p:spPr>
            <a:xfrm>
              <a:off x="31929846" y="21347258"/>
              <a:ext cx="6008250" cy="6036474"/>
            </a:xfrm>
            <a:prstGeom prst="rtTriangle">
              <a:avLst/>
            </a:prstGeom>
            <a:solidFill>
              <a:srgbClr val="CA8E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400"/>
            </a:p>
          </p:txBody>
        </p:sp>
        <p:sp>
          <p:nvSpPr>
            <p:cNvPr id="88" name="Triangolo rettangolo 87">
              <a:extLst>
                <a:ext uri="{FF2B5EF4-FFF2-40B4-BE49-F238E27FC236}">
                  <a16:creationId xmlns:a16="http://schemas.microsoft.com/office/drawing/2014/main" id="{CFABD7D3-EA47-4308-AF9F-8000A80C1FFC}"/>
                </a:ext>
              </a:extLst>
            </p:cNvPr>
            <p:cNvSpPr/>
            <p:nvPr/>
          </p:nvSpPr>
          <p:spPr>
            <a:xfrm>
              <a:off x="27412111" y="19929040"/>
              <a:ext cx="6177631" cy="7454694"/>
            </a:xfrm>
            <a:prstGeom prst="rtTriangle">
              <a:avLst/>
            </a:prstGeom>
            <a:solidFill>
              <a:srgbClr val="FBF5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400"/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4AA9E5FC-14D3-4EDB-B3F6-0C0D8EDA7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919" y="671474"/>
            <a:ext cx="3822018" cy="3200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4978B67D-BE00-4EA5-9CD9-7DF584A9EB01}"/>
              </a:ext>
            </a:extLst>
          </p:cNvPr>
          <p:cNvSpPr txBox="1"/>
          <p:nvPr/>
        </p:nvSpPr>
        <p:spPr>
          <a:xfrm>
            <a:off x="4015595" y="5156738"/>
            <a:ext cx="75949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latin typeface="Arial Nova" panose="020B0504020202020204" pitchFamily="34" charset="0"/>
              </a:rPr>
              <a:t>MAMMUT</a:t>
            </a:r>
            <a:r>
              <a:rPr lang="it-IT" sz="3200" dirty="0">
                <a:latin typeface="Arial Nova" panose="020B0504020202020204" pitchFamily="34" charset="0"/>
              </a:rPr>
              <a:t> sviluppa una nuova generazione di </a:t>
            </a:r>
            <a:r>
              <a:rPr lang="it-IT" sz="3200" b="1" dirty="0">
                <a:latin typeface="Arial Nova" panose="020B0504020202020204" pitchFamily="34" charset="0"/>
              </a:rPr>
              <a:t>finiture multifunzionali </a:t>
            </a:r>
            <a:r>
              <a:rPr lang="it-IT" sz="3200" dirty="0">
                <a:latin typeface="Arial Nova" panose="020B0504020202020204" pitchFamily="34" charset="0"/>
              </a:rPr>
              <a:t>per applicazioni </a:t>
            </a:r>
            <a:r>
              <a:rPr lang="it-IT" sz="3200" b="1" dirty="0">
                <a:latin typeface="Arial Nova" panose="020B0504020202020204" pitchFamily="34" charset="0"/>
              </a:rPr>
              <a:t>indoor</a:t>
            </a:r>
            <a:r>
              <a:rPr lang="it-IT" sz="3200" dirty="0">
                <a:latin typeface="Arial Nova" panose="020B0504020202020204" pitchFamily="34" charset="0"/>
              </a:rPr>
              <a:t> capaci di migliorare il </a:t>
            </a:r>
            <a:r>
              <a:rPr lang="it-IT" sz="3200" b="1" dirty="0">
                <a:latin typeface="Arial Nova" panose="020B0504020202020204" pitchFamily="34" charset="0"/>
              </a:rPr>
              <a:t>comfort</a:t>
            </a:r>
            <a:r>
              <a:rPr lang="it-IT" sz="3200" dirty="0">
                <a:latin typeface="Arial Nova" panose="020B0504020202020204" pitchFamily="34" charset="0"/>
              </a:rPr>
              <a:t> e la </a:t>
            </a:r>
            <a:r>
              <a:rPr lang="it-IT" sz="3200" b="1" dirty="0">
                <a:latin typeface="Arial Nova" panose="020B0504020202020204" pitchFamily="34" charset="0"/>
              </a:rPr>
              <a:t>salubrità</a:t>
            </a:r>
            <a:r>
              <a:rPr lang="it-IT" sz="3200" dirty="0">
                <a:latin typeface="Arial Nova" panose="020B0504020202020204" pitchFamily="34" charset="0"/>
              </a:rPr>
              <a:t> degli ambienti di vita grazie ad elevate capacità termo-igrometriche, fonoassorbenti e disinquinanti.</a:t>
            </a:r>
          </a:p>
        </p:txBody>
      </p:sp>
      <p:pic>
        <p:nvPicPr>
          <p:cNvPr id="1032" name="Picture 8" descr="Borse di studio offerte dall’Università Politecnica delle ...">
            <a:extLst>
              <a:ext uri="{FF2B5EF4-FFF2-40B4-BE49-F238E27FC236}">
                <a16:creationId xmlns:a16="http://schemas.microsoft.com/office/drawing/2014/main" id="{7C469F99-1BD8-42E2-AC29-BF11F423A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283" y="24481308"/>
            <a:ext cx="4387906" cy="171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9DE2273-5283-4AF5-BAFE-6BF4426DD13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368" y="24699952"/>
            <a:ext cx="1206395" cy="1206395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32DB32CF-5D94-4D79-8E54-DBA2AAD4A015}"/>
              </a:ext>
            </a:extLst>
          </p:cNvPr>
          <p:cNvGrpSpPr/>
          <p:nvPr/>
        </p:nvGrpSpPr>
        <p:grpSpPr>
          <a:xfrm>
            <a:off x="668907" y="9532838"/>
            <a:ext cx="6282857" cy="13376962"/>
            <a:chOff x="646466" y="9515295"/>
            <a:chExt cx="6282857" cy="13376962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5FD8618A-F821-471D-8024-6F0A090BE0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7814" t="30578" r="23479" b="16564"/>
            <a:stretch/>
          </p:blipFill>
          <p:spPr>
            <a:xfrm>
              <a:off x="2998270" y="17825455"/>
              <a:ext cx="3835692" cy="2945015"/>
            </a:xfrm>
            <a:prstGeom prst="rect">
              <a:avLst/>
            </a:prstGeom>
          </p:spPr>
        </p:pic>
        <p:pic>
          <p:nvPicPr>
            <p:cNvPr id="57" name="Immagine 56">
              <a:extLst>
                <a:ext uri="{FF2B5EF4-FFF2-40B4-BE49-F238E27FC236}">
                  <a16:creationId xmlns:a16="http://schemas.microsoft.com/office/drawing/2014/main" id="{DC3E7E34-0A57-4490-BFB7-6D55DDD19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520" y="12754569"/>
              <a:ext cx="3144016" cy="2143649"/>
            </a:xfrm>
            <a:prstGeom prst="rect">
              <a:avLst/>
            </a:prstGeom>
            <a:ln w="3175">
              <a:noFill/>
            </a:ln>
          </p:spPr>
        </p:pic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90BAAFF0-B2E5-4E2A-B882-78445F1DD0B4}"/>
                </a:ext>
              </a:extLst>
            </p:cNvPr>
            <p:cNvSpPr/>
            <p:nvPr/>
          </p:nvSpPr>
          <p:spPr>
            <a:xfrm>
              <a:off x="688584" y="9515295"/>
              <a:ext cx="6128516" cy="2921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t-IT" sz="2828" b="1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CONCEPT</a:t>
              </a:r>
            </a:p>
            <a:p>
              <a:pPr algn="just"/>
              <a:r>
                <a:rPr lang="it-IT" sz="2222" dirty="0">
                  <a:latin typeface="Arial Nova" panose="020B0504020202020204" pitchFamily="34" charset="0"/>
                </a:rPr>
                <a:t>La finitura del brevetto ‘</a:t>
              </a:r>
              <a:r>
                <a:rPr lang="it-IT" sz="2222" b="1" dirty="0">
                  <a:latin typeface="Arial Nova" panose="020B0504020202020204" pitchFamily="34" charset="0"/>
                </a:rPr>
                <a:t>MALTA MULTIFUNZIONALE</a:t>
              </a:r>
              <a:r>
                <a:rPr lang="it-IT" sz="2222" dirty="0">
                  <a:latin typeface="Arial Nova" panose="020B0504020202020204" pitchFamily="34" charset="0"/>
                </a:rPr>
                <a:t>’ 10201700003375, a base di materiali adsorbenti leggeri attualmente non utilizzati nei conglomerati tradizionali accoppiati a un </a:t>
              </a:r>
              <a:r>
                <a:rPr lang="it-IT" sz="2222" dirty="0" err="1">
                  <a:latin typeface="Arial Nova" panose="020B0504020202020204" pitchFamily="34" charset="0"/>
                </a:rPr>
                <a:t>fotocatalizzatore</a:t>
              </a:r>
              <a:r>
                <a:rPr lang="it-IT" sz="2222" dirty="0">
                  <a:latin typeface="Arial Nova" panose="020B0504020202020204" pitchFamily="34" charset="0"/>
                </a:rPr>
                <a:t>, capace di degradare gli inquinanti adsorbiti, è già risultata efficace in scala di laboratorio.  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E05E3C73-BEEE-4664-B7C4-95974B0E4580}"/>
                </a:ext>
              </a:extLst>
            </p:cNvPr>
            <p:cNvSpPr/>
            <p:nvPr/>
          </p:nvSpPr>
          <p:spPr>
            <a:xfrm>
              <a:off x="646466" y="15408160"/>
              <a:ext cx="6204154" cy="2144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sz="2222" dirty="0">
                  <a:latin typeface="Arial Nova" panose="020B0504020202020204" pitchFamily="34" charset="0"/>
                </a:rPr>
                <a:t>Si applicherà la finitura del brevetto ‘</a:t>
              </a:r>
              <a:r>
                <a:rPr lang="it-IT" sz="2222" b="1" dirty="0">
                  <a:latin typeface="Arial Nova" panose="020B0504020202020204" pitchFamily="34" charset="0"/>
                </a:rPr>
                <a:t>MALTA MULTIFUNZIONALE</a:t>
              </a:r>
              <a:r>
                <a:rPr lang="it-IT" sz="2222" dirty="0">
                  <a:latin typeface="Arial Nova" panose="020B0504020202020204" pitchFamily="34" charset="0"/>
                </a:rPr>
                <a:t>’ 10201700003375 in un ambiente reale. Si testeranno le proprietà termo-igrometriche, acustiche, disinquinanti confrontandole con quelle di finiture tradizionali attualmente in commercio. </a:t>
              </a:r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AF172FF8-F9A3-486C-9988-829534E6C8BE}"/>
                </a:ext>
              </a:extLst>
            </p:cNvPr>
            <p:cNvSpPr/>
            <p:nvPr/>
          </p:nvSpPr>
          <p:spPr>
            <a:xfrm>
              <a:off x="759542" y="21090161"/>
              <a:ext cx="6169781" cy="1802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sz="2222" dirty="0">
                  <a:latin typeface="Arial Nova" panose="020B0504020202020204" pitchFamily="34" charset="0"/>
                </a:rPr>
                <a:t>MAMMUT ha lo scopo di valutare la soluzione proposta in una “test room” per confermare la sua efficacia nel migliorare il comfort e la salubrità, nonché l’efficienza energetica di un ambiente di vita confinato, in scala reale.</a:t>
              </a: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A2C9A84D-2624-4CE9-9407-1E6F7210B907}"/>
              </a:ext>
            </a:extLst>
          </p:cNvPr>
          <p:cNvGrpSpPr/>
          <p:nvPr/>
        </p:nvGrpSpPr>
        <p:grpSpPr>
          <a:xfrm>
            <a:off x="14441842" y="26071330"/>
            <a:ext cx="7099368" cy="4679180"/>
            <a:chOff x="-7720782" y="23966222"/>
            <a:chExt cx="7099368" cy="4679180"/>
          </a:xfrm>
        </p:grpSpPr>
        <p:sp>
          <p:nvSpPr>
            <p:cNvPr id="66" name="CasellaDiTesto 65">
              <a:extLst>
                <a:ext uri="{FF2B5EF4-FFF2-40B4-BE49-F238E27FC236}">
                  <a16:creationId xmlns:a16="http://schemas.microsoft.com/office/drawing/2014/main" id="{2F55DFCD-B9A0-4230-841B-751D4E862DEA}"/>
                </a:ext>
              </a:extLst>
            </p:cNvPr>
            <p:cNvSpPr txBox="1"/>
            <p:nvPr/>
          </p:nvSpPr>
          <p:spPr>
            <a:xfrm>
              <a:off x="-6981623" y="25752302"/>
              <a:ext cx="5943766" cy="2893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6000" b="1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MAMMUT</a:t>
              </a:r>
            </a:p>
            <a:p>
              <a:pPr algn="ctr"/>
              <a:r>
                <a:rPr lang="it-IT" dirty="0">
                  <a:latin typeface="Arial Nova" panose="020B0504020202020204" pitchFamily="34" charset="0"/>
                </a:rPr>
                <a:t>É un progetto </a:t>
              </a:r>
              <a:r>
                <a:rPr lang="it-IT" dirty="0" err="1">
                  <a:latin typeface="Arial Nova" panose="020B0504020202020204" pitchFamily="34" charset="0"/>
                </a:rPr>
                <a:t>Proof</a:t>
              </a:r>
              <a:r>
                <a:rPr lang="it-IT" dirty="0">
                  <a:latin typeface="Arial Nova" panose="020B0504020202020204" pitchFamily="34" charset="0"/>
                </a:rPr>
                <a:t> of Concept (</a:t>
              </a:r>
              <a:r>
                <a:rPr lang="it-IT" dirty="0" err="1">
                  <a:latin typeface="Arial Nova" panose="020B0504020202020204" pitchFamily="34" charset="0"/>
                </a:rPr>
                <a:t>PoC</a:t>
              </a:r>
              <a:r>
                <a:rPr lang="it-IT" dirty="0">
                  <a:latin typeface="Arial Nova" panose="020B0504020202020204" pitchFamily="34" charset="0"/>
                </a:rPr>
                <a:t>) </a:t>
              </a:r>
            </a:p>
            <a:p>
              <a:pPr algn="ctr"/>
              <a:r>
                <a:rPr lang="it-IT" dirty="0">
                  <a:latin typeface="Arial Nova" panose="020B0504020202020204" pitchFamily="34" charset="0"/>
                </a:rPr>
                <a:t>finanziato dal fondo FASTER </a:t>
              </a:r>
            </a:p>
            <a:p>
              <a:pPr algn="ctr"/>
              <a:r>
                <a:rPr lang="it-IT" dirty="0">
                  <a:latin typeface="Arial Nova" panose="020B0504020202020204" pitchFamily="34" charset="0"/>
                </a:rPr>
                <a:t>(</a:t>
              </a:r>
              <a:r>
                <a:rPr lang="it-IT" dirty="0" err="1">
                  <a:latin typeface="Arial Nova" panose="020B0504020202020204" pitchFamily="34" charset="0"/>
                </a:rPr>
                <a:t>FAcilitare</a:t>
              </a:r>
              <a:r>
                <a:rPr lang="it-IT" dirty="0">
                  <a:latin typeface="Arial Nova" panose="020B0504020202020204" pitchFamily="34" charset="0"/>
                </a:rPr>
                <a:t> lo Sviluppo Tecnologico degli Esiti della Ricerca) dell’Università Politecnica delle Marche in risposta ad apposito bando del Ministero dello Sviluppo Economico. </a:t>
              </a:r>
            </a:p>
            <a:p>
              <a:pPr algn="ctr"/>
              <a:endParaRPr lang="it-IT" sz="1400" b="1" dirty="0">
                <a:latin typeface="Arial Nova" panose="020B0504020202020204" pitchFamily="34" charset="0"/>
              </a:endParaRPr>
            </a:p>
          </p:txBody>
        </p:sp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157D510F-7544-4D0E-B267-2834D6BD4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4008824" y="24303674"/>
              <a:ext cx="620415" cy="616046"/>
            </a:xfrm>
            <a:prstGeom prst="rect">
              <a:avLst/>
            </a:prstGeom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58560BC5-4D09-4969-B54F-05E695F76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4755541" y="24303674"/>
              <a:ext cx="745801" cy="654543"/>
            </a:xfrm>
            <a:prstGeom prst="rect">
              <a:avLst/>
            </a:prstGeom>
          </p:spPr>
        </p:pic>
        <p:sp>
          <p:nvSpPr>
            <p:cNvPr id="35" name="CasellaDiTesto 41">
              <a:extLst>
                <a:ext uri="{FF2B5EF4-FFF2-40B4-BE49-F238E27FC236}">
                  <a16:creationId xmlns:a16="http://schemas.microsoft.com/office/drawing/2014/main" id="{D402A593-BE20-43E2-A42C-E605A13789F3}"/>
                </a:ext>
              </a:extLst>
            </p:cNvPr>
            <p:cNvSpPr txBox="1"/>
            <p:nvPr/>
          </p:nvSpPr>
          <p:spPr>
            <a:xfrm>
              <a:off x="-7720782" y="23966222"/>
              <a:ext cx="7099368" cy="372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818" b="1" dirty="0">
                  <a:latin typeface="Arial Nova" panose="020B0504020202020204" pitchFamily="34" charset="0"/>
                </a:rPr>
                <a:t>Seguici su:</a:t>
              </a:r>
              <a:endParaRPr lang="it-IT" sz="1818" b="1" dirty="0"/>
            </a:p>
          </p:txBody>
        </p:sp>
      </p:grpSp>
      <p:sp>
        <p:nvSpPr>
          <p:cNvPr id="63" name="Rettangolo 62">
            <a:extLst>
              <a:ext uri="{FF2B5EF4-FFF2-40B4-BE49-F238E27FC236}">
                <a16:creationId xmlns:a16="http://schemas.microsoft.com/office/drawing/2014/main" id="{2AAE5195-A0F2-4C43-AB73-E57700655D83}"/>
              </a:ext>
            </a:extLst>
          </p:cNvPr>
          <p:cNvSpPr/>
          <p:nvPr/>
        </p:nvSpPr>
        <p:spPr>
          <a:xfrm>
            <a:off x="14670696" y="16378366"/>
            <a:ext cx="6218574" cy="4615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828" b="1" dirty="0">
                <a:solidFill>
                  <a:srgbClr val="C00000"/>
                </a:solidFill>
                <a:latin typeface="Arial Nova" panose="020B0504020202020204" pitchFamily="34" charset="0"/>
              </a:rPr>
              <a:t>APPLICAZIONI</a:t>
            </a:r>
          </a:p>
          <a:p>
            <a:pPr algn="just"/>
            <a:r>
              <a:rPr lang="it-IT" sz="2222" dirty="0">
                <a:latin typeface="Arial Nova" panose="020B0504020202020204" pitchFamily="34" charset="0"/>
              </a:rPr>
              <a:t>La formulazione è valida per realizzare </a:t>
            </a:r>
            <a:r>
              <a:rPr lang="it-IT" sz="2222" b="1" dirty="0">
                <a:latin typeface="Arial Nova" panose="020B0504020202020204" pitchFamily="34" charset="0"/>
              </a:rPr>
              <a:t>finiture per ambienti indoor</a:t>
            </a:r>
            <a:r>
              <a:rPr lang="it-IT" sz="2222" dirty="0">
                <a:latin typeface="Arial Nova" panose="020B0504020202020204" pitchFamily="34" charset="0"/>
              </a:rPr>
              <a:t>, sia come </a:t>
            </a:r>
            <a:r>
              <a:rPr lang="it-IT" sz="2222" b="1" dirty="0">
                <a:latin typeface="Arial Nova" panose="020B0504020202020204" pitchFamily="34" charset="0"/>
              </a:rPr>
              <a:t>premiscelato</a:t>
            </a:r>
            <a:r>
              <a:rPr lang="it-IT" sz="2222" dirty="0">
                <a:latin typeface="Arial Nova" panose="020B0504020202020204" pitchFamily="34" charset="0"/>
              </a:rPr>
              <a:t> da applicare in situ, sia come finitura già applicata su </a:t>
            </a:r>
            <a:r>
              <a:rPr lang="it-IT" sz="2222" b="1" dirty="0">
                <a:latin typeface="Arial Nova" panose="020B0504020202020204" pitchFamily="34" charset="0"/>
              </a:rPr>
              <a:t>pannelli prefabbricati </a:t>
            </a:r>
            <a:r>
              <a:rPr lang="it-IT" sz="2222" dirty="0">
                <a:latin typeface="Arial Nova" panose="020B0504020202020204" pitchFamily="34" charset="0"/>
              </a:rPr>
              <a:t>pronti all’installazione. </a:t>
            </a:r>
          </a:p>
          <a:p>
            <a:pPr algn="just"/>
            <a:endParaRPr lang="it-IT" sz="2222" dirty="0">
              <a:latin typeface="Arial Nova" panose="020B0504020202020204" pitchFamily="34" charset="0"/>
            </a:endParaRPr>
          </a:p>
          <a:p>
            <a:pPr algn="just"/>
            <a:r>
              <a:rPr lang="it-IT" sz="2222" dirty="0">
                <a:latin typeface="Arial Nova" panose="020B0504020202020204" pitchFamily="34" charset="0"/>
              </a:rPr>
              <a:t>Progredisce lo stato dell'arte della scienza e tecnologia dei materiali, dei componenti edilizi, dell'efficienza energetica degli edifici e della qualità dell'ambiente indoor.</a:t>
            </a:r>
          </a:p>
          <a:p>
            <a:pPr algn="just"/>
            <a:endParaRPr lang="it-IT" sz="2222" dirty="0">
              <a:latin typeface="Arial Nova" panose="020B0504020202020204" pitchFamily="34" charset="0"/>
            </a:endParaRPr>
          </a:p>
          <a:p>
            <a:pPr algn="just"/>
            <a:endParaRPr lang="it-IT" sz="2121" dirty="0"/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9B67FE6B-7232-4617-821C-95D120BAD20A}"/>
              </a:ext>
            </a:extLst>
          </p:cNvPr>
          <p:cNvSpPr/>
          <p:nvPr/>
        </p:nvSpPr>
        <p:spPr>
          <a:xfrm>
            <a:off x="7721232" y="16375892"/>
            <a:ext cx="6128516" cy="10102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828" b="1" dirty="0">
                <a:solidFill>
                  <a:srgbClr val="C00000"/>
                </a:solidFill>
                <a:latin typeface="Arial Nova" panose="020B0504020202020204" pitchFamily="34" charset="0"/>
              </a:rPr>
              <a:t>IMPATTO ATTESO</a:t>
            </a:r>
          </a:p>
          <a:p>
            <a:pPr algn="just"/>
            <a:r>
              <a:rPr lang="it-IT" sz="2222" b="1" dirty="0">
                <a:latin typeface="Arial Nova" panose="020B0504020202020204" pitchFamily="34" charset="0"/>
              </a:rPr>
              <a:t>Ambienti più salubri</a:t>
            </a:r>
            <a:r>
              <a:rPr lang="it-IT" sz="2222" dirty="0">
                <a:latin typeface="Arial Nova" panose="020B0504020202020204" pitchFamily="34" charset="0"/>
              </a:rPr>
              <a:t>, riducendo i costi sociali correlati alle malattie respiratorie. </a:t>
            </a:r>
          </a:p>
          <a:p>
            <a:pPr algn="just"/>
            <a:endParaRPr lang="it-IT" sz="2222" b="1" dirty="0">
              <a:latin typeface="Arial Nova" panose="020B0504020202020204" pitchFamily="34" charset="0"/>
            </a:endParaRPr>
          </a:p>
          <a:p>
            <a:pPr algn="just"/>
            <a:r>
              <a:rPr lang="it-IT" sz="2222" b="1" dirty="0">
                <a:latin typeface="Arial Nova" panose="020B0504020202020204" pitchFamily="34" charset="0"/>
              </a:rPr>
              <a:t>Ambienti più confortevoli</a:t>
            </a:r>
            <a:r>
              <a:rPr lang="it-IT" sz="2222" dirty="0">
                <a:latin typeface="Arial Nova" panose="020B0504020202020204" pitchFamily="34" charset="0"/>
              </a:rPr>
              <a:t> in termini di condizioni termo-igrometriche e acustiche.</a:t>
            </a:r>
          </a:p>
          <a:p>
            <a:pPr algn="just"/>
            <a:endParaRPr lang="it-IT" sz="2222" dirty="0">
              <a:latin typeface="Arial Nova" panose="020B0504020202020204" pitchFamily="34" charset="0"/>
            </a:endParaRPr>
          </a:p>
          <a:p>
            <a:pPr algn="just"/>
            <a:r>
              <a:rPr lang="it-IT" sz="2222" dirty="0">
                <a:latin typeface="Arial Nova" panose="020B0504020202020204" pitchFamily="34" charset="0"/>
              </a:rPr>
              <a:t>Finitura autopulente grazie alle aggiunte fotocatalitiche, con </a:t>
            </a:r>
            <a:r>
              <a:rPr lang="it-IT" sz="2222" b="1" dirty="0">
                <a:latin typeface="Arial Nova" panose="020B0504020202020204" pitchFamily="34" charset="0"/>
              </a:rPr>
              <a:t>riduzione dei costi di manutenzione</a:t>
            </a:r>
            <a:r>
              <a:rPr lang="it-IT" sz="2222" dirty="0">
                <a:latin typeface="Arial Nova" panose="020B0504020202020204" pitchFamily="34" charset="0"/>
              </a:rPr>
              <a:t>.</a:t>
            </a:r>
          </a:p>
          <a:p>
            <a:pPr algn="just"/>
            <a:endParaRPr lang="it-IT" sz="2222" dirty="0">
              <a:latin typeface="Arial Nova" panose="020B0504020202020204" pitchFamily="34" charset="0"/>
            </a:endParaRPr>
          </a:p>
          <a:p>
            <a:pPr algn="just"/>
            <a:r>
              <a:rPr lang="it-IT" sz="2222" dirty="0">
                <a:latin typeface="Arial Nova" panose="020B0504020202020204" pitchFamily="34" charset="0"/>
              </a:rPr>
              <a:t>Maggiore </a:t>
            </a:r>
            <a:r>
              <a:rPr lang="it-IT" sz="2222" b="1" dirty="0">
                <a:latin typeface="Arial Nova" panose="020B0504020202020204" pitchFamily="34" charset="0"/>
              </a:rPr>
              <a:t>sostenibilità economica</a:t>
            </a:r>
            <a:r>
              <a:rPr lang="it-IT" sz="2222" dirty="0">
                <a:latin typeface="Arial Nova" panose="020B0504020202020204" pitchFamily="34" charset="0"/>
              </a:rPr>
              <a:t>, grazie alla combinazione di diverse funzionalità in una singola finitura.</a:t>
            </a:r>
          </a:p>
          <a:p>
            <a:pPr algn="just"/>
            <a:endParaRPr lang="it-IT" sz="2222" dirty="0">
              <a:latin typeface="Arial Nova" panose="020B0504020202020204" pitchFamily="34" charset="0"/>
            </a:endParaRPr>
          </a:p>
          <a:p>
            <a:pPr algn="just"/>
            <a:r>
              <a:rPr lang="it-IT" sz="2222" dirty="0">
                <a:latin typeface="Arial Nova" panose="020B0504020202020204" pitchFamily="34" charset="0"/>
              </a:rPr>
              <a:t>Aumento dell’</a:t>
            </a:r>
            <a:r>
              <a:rPr lang="it-IT" sz="2222" b="1" dirty="0">
                <a:latin typeface="Arial Nova" panose="020B0504020202020204" pitchFamily="34" charset="0"/>
              </a:rPr>
              <a:t>efficienza energetica </a:t>
            </a:r>
            <a:r>
              <a:rPr lang="it-IT" sz="2222" dirty="0">
                <a:latin typeface="Arial Nova" panose="020B0504020202020204" pitchFamily="34" charset="0"/>
              </a:rPr>
              <a:t>degli edifici, grazie alla bassa conducibilità termica della formulazione.</a:t>
            </a:r>
          </a:p>
          <a:p>
            <a:pPr algn="just"/>
            <a:endParaRPr lang="it-IT" sz="2222" dirty="0">
              <a:latin typeface="Arial Nova" panose="020B0504020202020204" pitchFamily="34" charset="0"/>
            </a:endParaRPr>
          </a:p>
          <a:p>
            <a:pPr algn="just"/>
            <a:r>
              <a:rPr lang="it-IT" sz="2222" dirty="0">
                <a:latin typeface="Arial Nova" panose="020B0504020202020204" pitchFamily="34" charset="0"/>
              </a:rPr>
              <a:t>Impatto sulle </a:t>
            </a:r>
            <a:r>
              <a:rPr lang="it-IT" sz="2222" b="1" dirty="0">
                <a:latin typeface="Arial Nova" panose="020B0504020202020204" pitchFamily="34" charset="0"/>
              </a:rPr>
              <a:t>PMI del settore delle costruzioni </a:t>
            </a:r>
            <a:r>
              <a:rPr lang="it-IT" sz="2222" dirty="0">
                <a:latin typeface="Arial Nova" panose="020B0504020202020204" pitchFamily="34" charset="0"/>
              </a:rPr>
              <a:t>che possono competere con il nuovo prodotto nel mercato delle costruzioni sostenibili.</a:t>
            </a:r>
          </a:p>
          <a:p>
            <a:pPr algn="just"/>
            <a:endParaRPr lang="it-IT" sz="2222" dirty="0">
              <a:latin typeface="Arial Nova" panose="020B0504020202020204" pitchFamily="34" charset="0"/>
            </a:endParaRPr>
          </a:p>
          <a:p>
            <a:pPr algn="just"/>
            <a:r>
              <a:rPr lang="it-IT" sz="2222" dirty="0">
                <a:latin typeface="Arial Nova" panose="020B0504020202020204" pitchFamily="34" charset="0"/>
              </a:rPr>
              <a:t>Impatto sui </a:t>
            </a:r>
            <a:r>
              <a:rPr lang="it-IT" sz="2222" b="1" dirty="0">
                <a:latin typeface="Arial Nova" panose="020B0504020202020204" pitchFamily="34" charset="0"/>
              </a:rPr>
              <a:t>Beni Culturali</a:t>
            </a:r>
            <a:r>
              <a:rPr lang="it-IT" sz="2222" dirty="0">
                <a:latin typeface="Arial Nova" panose="020B0504020202020204" pitchFamily="34" charset="0"/>
              </a:rPr>
              <a:t>; la formulazione usata durante il restauro di edifici vincolati, migliora l'efficienza energetica e la qualità dell'aria indoor senza modificare l'involucro esterno dell'edificio.</a:t>
            </a:r>
          </a:p>
          <a:p>
            <a:pPr algn="just"/>
            <a:endParaRPr lang="it-IT" sz="2222" dirty="0">
              <a:latin typeface="Arial Nova" panose="020B0504020202020204" pitchFamily="34" charset="0"/>
            </a:endParaRPr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335B33C6-83DD-421D-A838-0F331605297F}"/>
              </a:ext>
            </a:extLst>
          </p:cNvPr>
          <p:cNvSpPr/>
          <p:nvPr/>
        </p:nvSpPr>
        <p:spPr>
          <a:xfrm>
            <a:off x="8509921" y="14495806"/>
            <a:ext cx="8662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 dirty="0">
                <a:latin typeface="Arial Nova" panose="020B0504020202020204" pitchFamily="34" charset="0"/>
              </a:rPr>
              <a:t>Possibile applicazione e schema di funzionamento della finitura</a:t>
            </a:r>
            <a:endParaRPr lang="it-IT" sz="2000" b="1" i="1" dirty="0">
              <a:latin typeface="Arial Nova" panose="020B0504020202020204" pitchFamily="34" charset="0"/>
            </a:endParaRP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DC3851DA-6533-4142-9B0E-866E44DD6633}"/>
              </a:ext>
            </a:extLst>
          </p:cNvPr>
          <p:cNvSpPr/>
          <p:nvPr/>
        </p:nvSpPr>
        <p:spPr>
          <a:xfrm>
            <a:off x="6110208" y="919584"/>
            <a:ext cx="144600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>
                <a:solidFill>
                  <a:srgbClr val="C00000"/>
                </a:solidFill>
                <a:latin typeface="Arial Nova" panose="020B0504020202020204" pitchFamily="34" charset="0"/>
              </a:rPr>
              <a:t>M</a:t>
            </a:r>
            <a:r>
              <a:rPr lang="it-IT" sz="5400" b="1" dirty="0">
                <a:latin typeface="Arial Nova" panose="020B0504020202020204" pitchFamily="34" charset="0"/>
              </a:rPr>
              <a:t>alta multifunzionale a basso impatto </a:t>
            </a:r>
            <a:r>
              <a:rPr lang="it-IT" sz="5400" b="1" dirty="0" err="1">
                <a:solidFill>
                  <a:srgbClr val="C00000"/>
                </a:solidFill>
                <a:latin typeface="Arial Nova" panose="020B0504020202020204" pitchFamily="34" charset="0"/>
              </a:rPr>
              <a:t>AM</a:t>
            </a:r>
            <a:r>
              <a:rPr lang="it-IT" sz="5400" b="1" dirty="0" err="1">
                <a:latin typeface="Arial Nova" panose="020B0504020202020204" pitchFamily="34" charset="0"/>
              </a:rPr>
              <a:t>bientale</a:t>
            </a:r>
            <a:r>
              <a:rPr lang="it-IT" sz="5400" b="1" dirty="0">
                <a:latin typeface="Arial Nova" panose="020B0504020202020204" pitchFamily="34" charset="0"/>
              </a:rPr>
              <a:t> per il risparmio energetico, il </a:t>
            </a:r>
            <a:r>
              <a:rPr lang="it-IT" sz="5400" b="1" dirty="0" err="1">
                <a:latin typeface="Arial Nova" panose="020B0504020202020204" pitchFamily="34" charset="0"/>
              </a:rPr>
              <a:t>co</a:t>
            </a:r>
            <a:r>
              <a:rPr lang="it-IT" sz="5400" b="1" dirty="0" err="1">
                <a:solidFill>
                  <a:srgbClr val="C00000"/>
                </a:solidFill>
                <a:latin typeface="Arial Nova" panose="020B0504020202020204" pitchFamily="34" charset="0"/>
              </a:rPr>
              <a:t>M</a:t>
            </a:r>
            <a:r>
              <a:rPr lang="it-IT" sz="5400" b="1" dirty="0" err="1">
                <a:latin typeface="Arial Nova" panose="020B0504020202020204" pitchFamily="34" charset="0"/>
              </a:rPr>
              <a:t>fort</a:t>
            </a:r>
            <a:r>
              <a:rPr lang="it-IT" sz="5400" b="1" dirty="0">
                <a:latin typeface="Arial Nova" panose="020B0504020202020204" pitchFamily="34" charset="0"/>
              </a:rPr>
              <a:t> e la </a:t>
            </a:r>
            <a:r>
              <a:rPr lang="it-IT" sz="5400" b="1" dirty="0" err="1">
                <a:latin typeface="Arial Nova" panose="020B0504020202020204" pitchFamily="34" charset="0"/>
              </a:rPr>
              <a:t>sal</a:t>
            </a:r>
            <a:r>
              <a:rPr lang="it-IT" sz="5400" b="1" dirty="0" err="1">
                <a:solidFill>
                  <a:srgbClr val="C00000"/>
                </a:solidFill>
                <a:latin typeface="Arial Nova" panose="020B0504020202020204" pitchFamily="34" charset="0"/>
              </a:rPr>
              <a:t>U</a:t>
            </a:r>
            <a:r>
              <a:rPr lang="it-IT" sz="5400" b="1" dirty="0" err="1">
                <a:latin typeface="Arial Nova" panose="020B0504020202020204" pitchFamily="34" charset="0"/>
              </a:rPr>
              <a:t>brità</a:t>
            </a:r>
            <a:r>
              <a:rPr lang="it-IT" sz="5400" b="1" dirty="0">
                <a:latin typeface="Arial Nova" panose="020B0504020202020204" pitchFamily="34" charset="0"/>
              </a:rPr>
              <a:t> degli </a:t>
            </a:r>
            <a:r>
              <a:rPr lang="it-IT" sz="5400" b="1" dirty="0" err="1">
                <a:latin typeface="Arial Nova" panose="020B0504020202020204" pitchFamily="34" charset="0"/>
              </a:rPr>
              <a:t>ambien</a:t>
            </a:r>
            <a:r>
              <a:rPr lang="it-IT" sz="5400" b="1" dirty="0" err="1">
                <a:solidFill>
                  <a:srgbClr val="C00000"/>
                </a:solidFill>
                <a:latin typeface="Arial Nova" panose="020B0504020202020204" pitchFamily="34" charset="0"/>
              </a:rPr>
              <a:t>T</a:t>
            </a:r>
            <a:r>
              <a:rPr lang="it-IT" sz="5400" b="1" dirty="0" err="1">
                <a:latin typeface="Arial Nova" panose="020B0504020202020204" pitchFamily="34" charset="0"/>
              </a:rPr>
              <a:t>i</a:t>
            </a:r>
            <a:r>
              <a:rPr lang="it-IT" sz="5400" b="1" dirty="0">
                <a:latin typeface="Arial Nova" panose="020B0504020202020204" pitchFamily="34" charset="0"/>
              </a:rPr>
              <a:t> di vita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E2659EB9-3BC4-4663-BFB1-5982EB0B378B}"/>
              </a:ext>
            </a:extLst>
          </p:cNvPr>
          <p:cNvGrpSpPr/>
          <p:nvPr/>
        </p:nvGrpSpPr>
        <p:grpSpPr>
          <a:xfrm>
            <a:off x="8518956" y="26865670"/>
            <a:ext cx="5678619" cy="3398411"/>
            <a:chOff x="16139218" y="26708375"/>
            <a:chExt cx="5678619" cy="3398411"/>
          </a:xfrm>
        </p:grpSpPr>
        <p:pic>
          <p:nvPicPr>
            <p:cNvPr id="1030" name="Picture 6" descr="http://www.simau.univpm.it/sites/all/themes/simau5/logo.png">
              <a:extLst>
                <a:ext uri="{FF2B5EF4-FFF2-40B4-BE49-F238E27FC236}">
                  <a16:creationId xmlns:a16="http://schemas.microsoft.com/office/drawing/2014/main" id="{2854C7D3-3281-4FC0-87F3-40453C5DBE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93" t="-191" r="10277" b="-1"/>
            <a:stretch/>
          </p:blipFill>
          <p:spPr bwMode="auto">
            <a:xfrm>
              <a:off x="16139916" y="27067041"/>
              <a:ext cx="4322193" cy="996030"/>
            </a:xfrm>
            <a:prstGeom prst="rect">
              <a:avLst/>
            </a:prstGeom>
            <a:solidFill>
              <a:srgbClr val="870000"/>
            </a:solidFill>
          </p:spPr>
        </p:pic>
        <p:pic>
          <p:nvPicPr>
            <p:cNvPr id="86" name="Picture 2">
              <a:extLst>
                <a:ext uri="{FF2B5EF4-FFF2-40B4-BE49-F238E27FC236}">
                  <a16:creationId xmlns:a16="http://schemas.microsoft.com/office/drawing/2014/main" id="{828432E2-C9B4-4AFB-B39E-81FD4BC914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93" r="10382"/>
            <a:stretch/>
          </p:blipFill>
          <p:spPr bwMode="auto">
            <a:xfrm>
              <a:off x="16139218" y="28058183"/>
              <a:ext cx="4322195" cy="99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CasellaDiTesto 27"/>
            <p:cNvSpPr txBox="1"/>
            <p:nvPr/>
          </p:nvSpPr>
          <p:spPr>
            <a:xfrm>
              <a:off x="16857211" y="29125855"/>
              <a:ext cx="4640565" cy="434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22" b="1" cap="all" dirty="0">
                  <a:latin typeface="Arial Nova" panose="020B0504020202020204"/>
                </a:rPr>
                <a:t>Partner commerciale</a:t>
              </a:r>
              <a:endParaRPr lang="it-IT" sz="2222" b="1" dirty="0">
                <a:latin typeface="Arial Nova" panose="020B0504020202020204"/>
              </a:endParaRPr>
            </a:p>
          </p:txBody>
        </p:sp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30D58F89-5E2A-4282-91B6-1B2F29597E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6788" y="29578495"/>
              <a:ext cx="2474625" cy="52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112951A1-951B-4470-99E6-FF2C5D5A24D9}"/>
                </a:ext>
              </a:extLst>
            </p:cNvPr>
            <p:cNvSpPr txBox="1"/>
            <p:nvPr/>
          </p:nvSpPr>
          <p:spPr>
            <a:xfrm>
              <a:off x="17177272" y="26708375"/>
              <a:ext cx="4640565" cy="434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22" b="1" cap="all" dirty="0">
                  <a:latin typeface="Arial Nova" panose="020B0504020202020204"/>
                </a:rPr>
                <a:t>Partner ACCADEMICI</a:t>
              </a:r>
              <a:endParaRPr lang="it-IT" sz="2222" b="1" dirty="0">
                <a:latin typeface="Arial Nova" panose="020B0504020202020204"/>
              </a:endParaRP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E3F95392-C420-4F78-A8A7-2BE716C3C266}"/>
              </a:ext>
            </a:extLst>
          </p:cNvPr>
          <p:cNvGrpSpPr/>
          <p:nvPr/>
        </p:nvGrpSpPr>
        <p:grpSpPr>
          <a:xfrm>
            <a:off x="573792" y="25897605"/>
            <a:ext cx="4084907" cy="4425495"/>
            <a:chOff x="323714" y="25662170"/>
            <a:chExt cx="4084907" cy="4425495"/>
          </a:xfrm>
        </p:grpSpPr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2086AB6A-7648-4692-B635-E1D83C7CF89F}"/>
                </a:ext>
              </a:extLst>
            </p:cNvPr>
            <p:cNvSpPr/>
            <p:nvPr/>
          </p:nvSpPr>
          <p:spPr>
            <a:xfrm>
              <a:off x="430821" y="25662170"/>
              <a:ext cx="2224161" cy="171745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626" i="1" dirty="0">
                  <a:solidFill>
                    <a:srgbClr val="5A8EBD"/>
                  </a:solidFill>
                  <a:latin typeface="Arial Nova" panose="020B0504020202020204" pitchFamily="34" charset="0"/>
                </a:rPr>
                <a:t>…come </a:t>
              </a:r>
            </a:p>
            <a:p>
              <a:r>
                <a:rPr lang="it-IT" sz="2626" i="1" dirty="0">
                  <a:solidFill>
                    <a:srgbClr val="5A8EBD"/>
                  </a:solidFill>
                  <a:latin typeface="Arial Nova" panose="020B0504020202020204" pitchFamily="34" charset="0"/>
                </a:rPr>
                <a:t>avere il </a:t>
              </a:r>
            </a:p>
            <a:p>
              <a:r>
                <a:rPr lang="it-IT" sz="2626" i="1" dirty="0">
                  <a:solidFill>
                    <a:srgbClr val="5A8EBD"/>
                  </a:solidFill>
                  <a:latin typeface="Arial Nova" panose="020B0504020202020204" pitchFamily="34" charset="0"/>
                </a:rPr>
                <a:t>cielo in una </a:t>
              </a:r>
            </a:p>
            <a:p>
              <a:r>
                <a:rPr lang="it-IT" sz="2626" i="1" dirty="0">
                  <a:solidFill>
                    <a:srgbClr val="5A8EBD"/>
                  </a:solidFill>
                  <a:latin typeface="Arial Nova" panose="020B0504020202020204" pitchFamily="34" charset="0"/>
                </a:rPr>
                <a:t>stanza</a:t>
              </a:r>
            </a:p>
          </p:txBody>
        </p:sp>
        <p:pic>
          <p:nvPicPr>
            <p:cNvPr id="27" name="Picture 2" descr="Arbeitsblatt - Raumschaffende Mittel - Kunst - Allgemeine ...">
              <a:extLst>
                <a:ext uri="{FF2B5EF4-FFF2-40B4-BE49-F238E27FC236}">
                  <a16:creationId xmlns:a16="http://schemas.microsoft.com/office/drawing/2014/main" id="{C51D743B-6B78-48DB-ADC3-D89F36E9C9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5" t="20554" r="22131" b="21030"/>
            <a:stretch/>
          </p:blipFill>
          <p:spPr bwMode="auto">
            <a:xfrm>
              <a:off x="404409" y="27425214"/>
              <a:ext cx="2890856" cy="2016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CasellaDiTesto 78">
              <a:extLst>
                <a:ext uri="{FF2B5EF4-FFF2-40B4-BE49-F238E27FC236}">
                  <a16:creationId xmlns:a16="http://schemas.microsoft.com/office/drawing/2014/main" id="{A922AE8D-3FA4-4178-8D07-E4A9A6702B19}"/>
                </a:ext>
              </a:extLst>
            </p:cNvPr>
            <p:cNvSpPr txBox="1"/>
            <p:nvPr/>
          </p:nvSpPr>
          <p:spPr>
            <a:xfrm>
              <a:off x="323714" y="29441334"/>
              <a:ext cx="408490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800" i="1" dirty="0">
                  <a:solidFill>
                    <a:schemeClr val="tx1"/>
                  </a:solidFill>
                  <a:latin typeface="Arial Nova" panose="020B0504020202020204" pitchFamily="34" charset="0"/>
                </a:rPr>
                <a:t>René Magritte, </a:t>
              </a:r>
            </a:p>
            <a:p>
              <a:r>
                <a:rPr lang="it-IT" sz="1800" i="1" dirty="0" err="1">
                  <a:solidFill>
                    <a:schemeClr val="tx1"/>
                  </a:solidFill>
                  <a:latin typeface="Arial Nova" panose="020B0504020202020204" pitchFamily="34" charset="0"/>
                </a:rPr>
                <a:t>Les</a:t>
              </a:r>
              <a:r>
                <a:rPr lang="it-IT" sz="1800" i="1" dirty="0">
                  <a:solidFill>
                    <a:schemeClr val="tx1"/>
                  </a:solidFill>
                  <a:latin typeface="Arial Nova" panose="020B0504020202020204" pitchFamily="34" charset="0"/>
                </a:rPr>
                <a:t> </a:t>
              </a:r>
              <a:r>
                <a:rPr lang="it-IT" sz="1800" i="1" dirty="0" err="1">
                  <a:solidFill>
                    <a:schemeClr val="tx1"/>
                  </a:solidFill>
                  <a:latin typeface="Arial Nova" panose="020B0504020202020204" pitchFamily="34" charset="0"/>
                </a:rPr>
                <a:t>Valuers</a:t>
              </a:r>
              <a:r>
                <a:rPr lang="it-IT" sz="1800" i="1" dirty="0">
                  <a:solidFill>
                    <a:schemeClr val="tx1"/>
                  </a:solidFill>
                  <a:latin typeface="Arial Nova" panose="020B0504020202020204" pitchFamily="34" charset="0"/>
                </a:rPr>
                <a:t> </a:t>
              </a:r>
              <a:r>
                <a:rPr lang="it-IT" sz="1800" i="1" dirty="0" err="1">
                  <a:solidFill>
                    <a:schemeClr val="tx1"/>
                  </a:solidFill>
                  <a:latin typeface="Arial Nova" panose="020B0504020202020204" pitchFamily="34" charset="0"/>
                </a:rPr>
                <a:t>Personnelles</a:t>
              </a:r>
              <a:endParaRPr lang="it-IT" sz="1800" i="1" dirty="0">
                <a:solidFill>
                  <a:schemeClr val="tx1"/>
                </a:solidFill>
                <a:latin typeface="Arial Nova" panose="020B0504020202020204" pitchFamily="34" charset="0"/>
              </a:endParaRPr>
            </a:p>
          </p:txBody>
        </p:sp>
      </p:grpSp>
      <p:pic>
        <p:nvPicPr>
          <p:cNvPr id="78" name="Picture 8" descr="I:\Powerpoint\14 - Conclusioni\IMG_20141211_085702 ridotta.jpg">
            <a:extLst>
              <a:ext uri="{FF2B5EF4-FFF2-40B4-BE49-F238E27FC236}">
                <a16:creationId xmlns:a16="http://schemas.microsoft.com/office/drawing/2014/main" id="{99DB2AB3-48E1-46B4-8748-5613E7CBA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22135" b="6195"/>
          <a:stretch/>
        </p:blipFill>
        <p:spPr bwMode="auto">
          <a:xfrm>
            <a:off x="13127608" y="4952090"/>
            <a:ext cx="4766384" cy="42998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9A2852E-A1BF-4B3C-91F7-1324804A1BB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V="1">
            <a:off x="25597" y="5851"/>
            <a:ext cx="21599525" cy="50223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D9BCA5B-1DF5-4A1D-AEF9-44856097CA8F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b="5621"/>
          <a:stretch/>
        </p:blipFill>
        <p:spPr>
          <a:xfrm>
            <a:off x="0" y="4091543"/>
            <a:ext cx="21575614" cy="540856"/>
          </a:xfrm>
          <a:prstGeom prst="rect">
            <a:avLst/>
          </a:prstGeom>
        </p:spPr>
      </p:pic>
      <p:sp>
        <p:nvSpPr>
          <p:cNvPr id="40" name="CasellaDiTesto 41">
            <a:extLst>
              <a:ext uri="{FF2B5EF4-FFF2-40B4-BE49-F238E27FC236}">
                <a16:creationId xmlns:a16="http://schemas.microsoft.com/office/drawing/2014/main" id="{CB16192F-F9E1-42F5-89DC-3E2C550C6BB2}"/>
              </a:ext>
            </a:extLst>
          </p:cNvPr>
          <p:cNvSpPr txBox="1"/>
          <p:nvPr/>
        </p:nvSpPr>
        <p:spPr>
          <a:xfrm>
            <a:off x="14439670" y="27111410"/>
            <a:ext cx="7099368" cy="6518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18" b="1" dirty="0">
                <a:latin typeface="Arial Nova" panose="020B0504020202020204" pitchFamily="34" charset="0"/>
              </a:rPr>
              <a:t>Contattaci:</a:t>
            </a:r>
          </a:p>
          <a:p>
            <a:pPr algn="ctr"/>
            <a:r>
              <a:rPr lang="it-IT" sz="1818" dirty="0">
                <a:latin typeface="Arial Nova" panose="020B050402020202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f.tittarelli@univpm.it</a:t>
            </a:r>
            <a:r>
              <a:rPr lang="it-IT" sz="1818" dirty="0">
                <a:latin typeface="Arial Nova" panose="020B0504020202020204" pitchFamily="34" charset="0"/>
              </a:rPr>
              <a:t>, 071 220 4732</a:t>
            </a:r>
            <a:endParaRPr lang="it-IT" sz="1818" dirty="0"/>
          </a:p>
        </p:txBody>
      </p:sp>
    </p:spTree>
    <p:extLst>
      <p:ext uri="{BB962C8B-B14F-4D97-AF65-F5344CB8AC3E}">
        <p14:creationId xmlns:p14="http://schemas.microsoft.com/office/powerpoint/2010/main" val="3185115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2994</TotalTime>
  <Words>430</Words>
  <Application>Microsoft Office PowerPoint</Application>
  <PresentationFormat>Personalizzato</PresentationFormat>
  <Paragraphs>41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Arial Nova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Giosuè</dc:creator>
  <cp:lastModifiedBy>FRANCESCA TITTARELLI</cp:lastModifiedBy>
  <cp:revision>162</cp:revision>
  <cp:lastPrinted>2019-06-17T15:12:56Z</cp:lastPrinted>
  <dcterms:created xsi:type="dcterms:W3CDTF">2017-11-22T09:34:34Z</dcterms:created>
  <dcterms:modified xsi:type="dcterms:W3CDTF">2021-04-14T16:44:54Z</dcterms:modified>
</cp:coreProperties>
</file>